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56" r:id="rId2"/>
    <p:sldId id="266" r:id="rId3"/>
    <p:sldId id="267" r:id="rId4"/>
    <p:sldId id="275" r:id="rId5"/>
    <p:sldId id="269" r:id="rId6"/>
    <p:sldId id="277" r:id="rId7"/>
    <p:sldId id="270" r:id="rId8"/>
    <p:sldId id="259" r:id="rId9"/>
    <p:sldId id="260" r:id="rId10"/>
    <p:sldId id="278" r:id="rId11"/>
    <p:sldId id="279" r:id="rId12"/>
    <p:sldId id="263" r:id="rId13"/>
    <p:sldId id="264" r:id="rId14"/>
    <p:sldId id="265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CCCC"/>
    <a:srgbClr val="FF9999"/>
    <a:srgbClr val="FF7C80"/>
    <a:srgbClr val="FF5050"/>
    <a:srgbClr val="D985D5"/>
    <a:srgbClr val="EE96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B690D49E-0930-4A5D-97A2-305D9497E061}" type="slidenum">
              <a:rPr lang="ru-RU" smtClean="0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78500-2357-406C-AE63-805A7ADA024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2F848-6E58-4607-8623-2C54E903DC4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F5907-682F-40B5-AAB0-CBA4CAFBC3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61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14ABB790-1C0A-4BBB-B949-DE71E9F50C0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6D16C75E-ED7E-4440-AB00-02D1162E094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41CDF-5AF3-42F1-9AF5-9C4471E8A06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29C9E-FD0C-4959-B132-CE36D2C646F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5209C2A5-F67D-4B47-AE87-BF51DF75BA8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E2BC8-A9EA-45A4-90B2-B361A9E487E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60AD69BD-B939-4960-9C85-E2A48F83F2C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15591A6-637D-4953-A269-DFE4A88271E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53D80-B6C3-4A0A-89DC-10DB853A4C6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Инклюзивное образование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ru-RU" sz="1800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800" dirty="0" smtClean="0">
              <a:latin typeface="GungsuhChe" pitchFamily="49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638800" y="1600200"/>
            <a:ext cx="3048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 algn="r">
              <a:buNone/>
            </a:pPr>
            <a:r>
              <a:rPr lang="ru-RU" sz="1400" dirty="0" smtClean="0"/>
              <a:t>Подго</a:t>
            </a:r>
            <a:r>
              <a:rPr lang="ru-RU" sz="1400" dirty="0" smtClean="0"/>
              <a:t>товила материал</a:t>
            </a:r>
            <a:endParaRPr lang="ru-RU" sz="1400" dirty="0" smtClean="0"/>
          </a:p>
          <a:p>
            <a:pPr marL="0" indent="0" algn="r">
              <a:buNone/>
            </a:pPr>
            <a:r>
              <a:rPr lang="ru-RU" sz="1400" dirty="0" smtClean="0"/>
              <a:t>Педагог-психолог</a:t>
            </a:r>
          </a:p>
          <a:p>
            <a:pPr marL="0" indent="0" algn="r">
              <a:buNone/>
            </a:pPr>
            <a:r>
              <a:rPr lang="ru-RU" sz="1400" dirty="0" smtClean="0"/>
              <a:t>МБОУ «</a:t>
            </a:r>
            <a:r>
              <a:rPr lang="ru-RU" sz="1400" dirty="0" smtClean="0"/>
              <a:t> Петровская школа №2»</a:t>
            </a:r>
          </a:p>
          <a:p>
            <a:pPr marL="0" indent="0" algn="r">
              <a:buNone/>
            </a:pPr>
            <a:r>
              <a:rPr lang="ru-RU" sz="1400" dirty="0" smtClean="0"/>
              <a:t> </a:t>
            </a:r>
            <a:r>
              <a:rPr lang="ru-RU" sz="1400" dirty="0" err="1" smtClean="0"/>
              <a:t>Рифатова</a:t>
            </a:r>
            <a:r>
              <a:rPr lang="ru-RU" sz="1400" dirty="0" smtClean="0"/>
              <a:t> </a:t>
            </a:r>
            <a:r>
              <a:rPr lang="ru-RU" sz="1400" dirty="0" err="1" smtClean="0"/>
              <a:t>Разие</a:t>
            </a:r>
            <a:r>
              <a:rPr lang="ru-RU" sz="1400" dirty="0" smtClean="0"/>
              <a:t> </a:t>
            </a:r>
            <a:r>
              <a:rPr lang="ru-RU" sz="1400" dirty="0" err="1" smtClean="0"/>
              <a:t>Ремзиевна</a:t>
            </a:r>
            <a:endParaRPr lang="ru-RU" sz="1400" dirty="0"/>
          </a:p>
        </p:txBody>
      </p:sp>
      <p:pic>
        <p:nvPicPr>
          <p:cNvPr id="11" name="Рисунок 10" descr="O46c4Sk_U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285992"/>
            <a:ext cx="5500694" cy="39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3489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851694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организации успешного обучения и воспитания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детей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1142984"/>
            <a:ext cx="8393586" cy="530626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адаптивной среды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позволяющей обеспечить  полноценное включение и личностную самореализацию в образовательном учреждении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образовательном учреждении общего типа надлежащих материально-технических условий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обеспечивающих возможность для беспрепятственного доступа детей в здание и помещения ОУ и организации их пребывания и обучения в этом учреждении (пандусы, лифты, специально оборудованные учебные места, специализированное , реабилитационное, медицинское оборудование и т.д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5602" name="Picture 2" descr="https://www.snta.ru/upload/medialibrary/206/2069232b00615d9b45bca9a767507fa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928802"/>
            <a:ext cx="3785231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9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04448" cy="93610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организации успешного обучения и воспитания детей с ограниченными возможностями здоровья 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784976" cy="5112568"/>
          </a:xfrm>
        </p:spPr>
        <p:txBody>
          <a:bodyPr/>
          <a:lstStyle/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Обучение 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коррекция развития детей с ограниченными возможностями здоровья должны осуществляться по образовательным программам, разработанным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 основных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программ 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психофизических особенностей и возможностей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endParaRPr lang="ru-RU" sz="20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Необходимо 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психолого-педагогическое сопровождение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 ограниченными возможностями здоровья на протяжении всего периода его обучения в ОУ общего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типа.</a:t>
            </a: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endParaRPr lang="ru-RU" sz="20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Необходима 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 подготовка педагогического коллектива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ОУ  общего типа в соответствии со спецификой  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учебно-воспитательной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коррекционной работы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436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 речи по отношению к детям с ОВЗ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0034" y="2928934"/>
            <a:ext cx="3962400" cy="271464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1800" dirty="0" smtClean="0"/>
              <a:t>Человек с инвалидностью 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Ребенок с особенностями развития 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Человек с синдромом Дауна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Незрячий человек, слабовидящий человек; человек с инвалидностью по зрению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Дети с особыми образовательными потребностями</a:t>
            </a:r>
          </a:p>
          <a:p>
            <a:pPr>
              <a:lnSpc>
                <a:spcPct val="80000"/>
              </a:lnSpc>
            </a:pPr>
            <a:endParaRPr lang="ru-RU" sz="1800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786314" y="2928934"/>
            <a:ext cx="4154488" cy="278608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1800" dirty="0" smtClean="0"/>
              <a:t>Человек с ограниченными возможностями, больной, искалеченный, неполноценный, калека, с дефектом здоровья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Отсталый, умственно не полноценный, умственно отсталый, дебил, слабоумный, «тормоз», с задержкой в развитии 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С болезнью Дауна, даун, даунята 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слепой 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Школьники-инвалиды </a:t>
            </a:r>
          </a:p>
          <a:p>
            <a:pPr>
              <a:lnSpc>
                <a:spcPct val="80000"/>
              </a:lnSpc>
            </a:pPr>
            <a:endParaRPr lang="ru-RU" sz="1800" dirty="0" smtClean="0"/>
          </a:p>
          <a:p>
            <a:pPr>
              <a:lnSpc>
                <a:spcPct val="80000"/>
              </a:lnSpc>
            </a:pPr>
            <a:endParaRPr lang="ru-RU" sz="1800" dirty="0" smtClean="0"/>
          </a:p>
        </p:txBody>
      </p:sp>
      <p:pic>
        <p:nvPicPr>
          <p:cNvPr id="23553" name="Picture 1" descr="C:\Users\Lenovo\AppData\Local\Microsoft\Windows\Temporary Internet Files\Content.IE5\HHHTRCDE\Bueno-verd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62494">
            <a:off x="1643501" y="1159727"/>
            <a:ext cx="1626531" cy="166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5" name="Picture 3" descr="C:\Users\Lenovo\AppData\Local\Microsoft\Windows\Temporary Internet Files\Content.IE5\HHHTRCDE\primary-clos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500174"/>
            <a:ext cx="1214446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5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/>
              <a:t>Принципы  инклюзивного  </a:t>
            </a:r>
            <a:br>
              <a:rPr lang="ru-RU" sz="2800" b="1" dirty="0" smtClean="0"/>
            </a:br>
            <a:r>
              <a:rPr lang="ru-RU" sz="2800" b="1" dirty="0" smtClean="0"/>
              <a:t>образования </a:t>
            </a:r>
            <a:r>
              <a:rPr lang="ru-RU" sz="1200" dirty="0" smtClean="0"/>
              <a:t>(</a:t>
            </a:r>
            <a:r>
              <a:rPr lang="ru-RU" sz="1400" dirty="0" smtClean="0">
                <a:solidFill>
                  <a:srgbClr val="1D41AB"/>
                </a:solidFill>
                <a:latin typeface="Times New Roman"/>
              </a:rPr>
              <a:t>всемирная конференция по образованию лиц</a:t>
            </a:r>
            <a:br>
              <a:rPr lang="ru-RU" sz="1400" dirty="0" smtClean="0">
                <a:solidFill>
                  <a:srgbClr val="1D41AB"/>
                </a:solidFill>
                <a:latin typeface="Times New Roman"/>
              </a:rPr>
            </a:br>
            <a:r>
              <a:rPr lang="ru-RU" sz="1400" dirty="0" smtClean="0">
                <a:solidFill>
                  <a:srgbClr val="1D41AB"/>
                </a:solidFill>
                <a:latin typeface="Times New Roman"/>
              </a:rPr>
              <a:t>с особыми потребностями: доступ и качество саламанка, испания, 7-10 июня 1994 </a:t>
            </a:r>
            <a:r>
              <a:rPr lang="ru-RU" sz="1200" dirty="0" smtClean="0">
                <a:solidFill>
                  <a:srgbClr val="1D41AB"/>
                </a:solidFill>
                <a:latin typeface="Times New Roman"/>
              </a:rPr>
              <a:t>г.)</a:t>
            </a:r>
            <a:endParaRPr lang="ru-RU" sz="12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1.  Ценность  человека  не  зависит  от  его  способностей  и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	 достижений;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2.  Каждый  человек  способен  чувствовать  и  думать;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3.  Каждый  человек  имеет  право  на  общение  и  на  то,  чтобы  быть  услышанным;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4.  Все  люди  нуждаются  друг  в  друге;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5.  Подлинное  образование  может  осуществляться  только  в  контексте  реальных  взаимоотношений;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6.  Все  люди  нуждаются  в  поддержке  и  дружбе  ровесников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7.  Для  всех  обучающихся  достижение  прогресса  скорее 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	может  быть  в  том,  что  они  могут  делать,  чем  в  том, 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	что  не  могут;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8.  Разнообразие  усиливает  все  стороны  жизни  человека  </a:t>
            </a:r>
          </a:p>
        </p:txBody>
      </p:sp>
    </p:spTree>
    <p:extLst>
      <p:ext uri="{BB962C8B-B14F-4D97-AF65-F5344CB8AC3E}">
        <p14:creationId xmlns:p14="http://schemas.microsoft.com/office/powerpoint/2010/main" xmlns="" val="17856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66800" y="18288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«Хотите счастья на час – вздремните. Хотите счастья на день – идите на рыбалку. Хотите счастья на месяц – женитесь. Хотите счастья на год – унаследуйте состояние. Но если вы хотите счастья на всю жизнь – помогите кому-нибудь»</a:t>
            </a:r>
            <a:br>
              <a:rPr lang="ru-RU" dirty="0" smtClean="0"/>
            </a:br>
            <a:r>
              <a:rPr lang="ru-RU" dirty="0" smtClean="0"/>
              <a:t>                   </a:t>
            </a:r>
            <a:r>
              <a:rPr lang="ru-RU" sz="2400" dirty="0" smtClean="0"/>
              <a:t>(Старая китайская пословица)</a:t>
            </a:r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491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0232" y="500042"/>
            <a:ext cx="503874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  <a:b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scale_120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1428736"/>
            <a:ext cx="6987276" cy="4873625"/>
          </a:xfrm>
        </p:spPr>
      </p:pic>
    </p:spTree>
    <p:extLst>
      <p:ext uri="{BB962C8B-B14F-4D97-AF65-F5344CB8AC3E}">
        <p14:creationId xmlns:p14="http://schemas.microsoft.com/office/powerpoint/2010/main" xmlns="" val="15706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1"/>
          <p:cNvSpPr>
            <a:spLocks noGrp="1"/>
          </p:cNvSpPr>
          <p:nvPr>
            <p:ph sz="quarter" idx="1"/>
          </p:nvPr>
        </p:nvSpPr>
        <p:spPr>
          <a:xfrm>
            <a:off x="357158" y="1500174"/>
            <a:ext cx="3786214" cy="3571900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800" dirty="0" smtClean="0"/>
              <a:t>«</a:t>
            </a:r>
            <a:r>
              <a:rPr lang="ru-RU" sz="2800" dirty="0"/>
              <a:t>Для того, чтобы было </a:t>
            </a:r>
            <a:r>
              <a:rPr lang="ru-RU" sz="2800" dirty="0" smtClean="0"/>
              <a:t>легко жить </a:t>
            </a:r>
            <a:r>
              <a:rPr lang="ru-RU" sz="2800" dirty="0"/>
              <a:t>               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dirty="0"/>
              <a:t>с каждым человеком, думай о том,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dirty="0"/>
              <a:t>что тебя соединяет, а не о том, что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dirty="0"/>
              <a:t>тебя разъединяет с ним»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dirty="0"/>
              <a:t>                              </a:t>
            </a:r>
            <a:r>
              <a:rPr lang="ru-RU" sz="2800" dirty="0" smtClean="0"/>
              <a:t>                  </a:t>
            </a:r>
            <a:r>
              <a:rPr lang="ru-RU" sz="2800" dirty="0" err="1" smtClean="0"/>
              <a:t>Л.Н.Толстой</a:t>
            </a:r>
            <a:r>
              <a:rPr lang="ru-RU" sz="2800" dirty="0"/>
              <a:t>.</a:t>
            </a:r>
          </a:p>
          <a:p>
            <a:pPr>
              <a:buFont typeface="Wingdings" pitchFamily="2" charset="2"/>
              <a:buNone/>
              <a:defRPr/>
            </a:pPr>
            <a:endParaRPr lang="ru-RU" sz="2800" dirty="0" smtClean="0">
              <a:latin typeface="GungsuhChe" pitchFamily="49" charset="-127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026" name="Picture 2" descr="C:\Users\Lenovo\Desktop\неделя инклюзии\2016.10.03.17_0_1_0_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285860"/>
            <a:ext cx="3995756" cy="41622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54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0048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Понятие «инклюзивное образование»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2057400"/>
            <a:ext cx="8848725" cy="43434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Термин "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инклюзия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 фран.происхождения и  означает "включенность". Инклюзивное образование дает возможность всем учащимся (включая людей с ограниченным здоровьем) в полном объеме участвовать в жизни коллектива в детском саду, в школе, в учреждении дополнительного образования детей, в ВУЗЕ.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5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Законы об инклюзивном образовании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инклюзивное образование на территории РФ регулируется Конституцией РФ, федеральным законом «Об образовании», федеральным законом «О социальной защите инвалидов в РФ», а также Конвенцией о правах ребенка и Протоколом №1 Европейской конвенции о защите прав человека и основных свобод.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2008 году Россия подписала Конвенцию ООН «О правах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инвалидов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2012год- Закон об образовании  утвердил инклюзивное образование, программы и виды инклюзивного образования, статус ребенка с ОВЗ, виды адаптированных программ.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90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5248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Инклюзивное 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3675" y="1981199"/>
            <a:ext cx="8493125" cy="4149725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Суть инклюзии в том, что система обучения и воспитания подстраивается под  ребенка, а не ребенок под систему.</a:t>
            </a:r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Инклюзивное образование - это признание особенностей развития ребенка и его способности к обучению, которое ведется способом, наиболее подходящим каждому ребенку.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57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armseven.ru/image00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8358246" cy="542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37674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Инклюзивное 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 основе практики инклюзивного обучения лежит идея принятия индивидуальности каждого отдельного учащегося и, следовательно, обучение должно быть организовано таким образом, чтобы удовлетворить особые потребности каждого ребенка.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809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Начало инклюзии - признание наличия различий между учениками, которые уважаются и являются основой образовательного процесса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45088" y="2017712"/>
            <a:ext cx="3810000" cy="461168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 Изменять не людей с ОВЗ, а  изменять общество и отношение  общества к инвалидам.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Отказ от практики использования методик, направленных на исключение ребёнка из образовательного процесса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– </a:t>
            </a:r>
            <a:endParaRPr lang="ru-RU" sz="1800" dirty="0" smtClean="0"/>
          </a:p>
          <a:p>
            <a:endParaRPr lang="ru-RU" sz="2800" dirty="0" smtClean="0"/>
          </a:p>
        </p:txBody>
      </p:sp>
      <p:pic>
        <p:nvPicPr>
          <p:cNvPr id="2050" name="Picture 2" descr="C:\Users\Lenovo\Desktop\неделя инклюзии\1588780015_slajd7.jpg"/>
          <p:cNvPicPr>
            <a:picLocks noChangeAspect="1" noChangeArrowheads="1"/>
          </p:cNvPicPr>
          <p:nvPr/>
        </p:nvPicPr>
        <p:blipFill>
          <a:blip r:embed="rId2"/>
          <a:srcRect l="2112" t="18800" r="49300" b="6000"/>
          <a:stretch>
            <a:fillRect/>
          </a:stretch>
        </p:blipFill>
        <p:spPr bwMode="auto">
          <a:xfrm>
            <a:off x="714348" y="2071678"/>
            <a:ext cx="4224584" cy="4040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342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Основное изменение касается принципиально иного </a:t>
            </a:r>
            <a:br>
              <a:rPr lang="ru-RU" sz="3200" dirty="0" smtClean="0"/>
            </a:br>
            <a:r>
              <a:rPr lang="ru-RU" sz="3200" dirty="0" smtClean="0"/>
              <a:t>подхода к образованию: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2910" y="1714488"/>
            <a:ext cx="8001056" cy="2989265"/>
          </a:xfrm>
        </p:spPr>
        <p:txBody>
          <a:bodyPr>
            <a:normAutofit/>
          </a:bodyPr>
          <a:lstStyle/>
          <a:p>
            <a:pPr mar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dirty="0" smtClean="0">
                <a:latin typeface="Arial" charset="0"/>
              </a:rPr>
              <a:t>	</a:t>
            </a:r>
            <a:r>
              <a:rPr lang="ru-RU" sz="2400" dirty="0" smtClean="0">
                <a:solidFill>
                  <a:srgbClr val="C00000"/>
                </a:solidFill>
              </a:rPr>
              <a:t>не ребенок приспосабливается</a:t>
            </a:r>
            <a:r>
              <a:rPr lang="ru-RU" sz="2400" dirty="0" smtClean="0"/>
              <a:t> к существующим в образовательном учреждении условиям и нормам, а вся система образования </a:t>
            </a:r>
          </a:p>
          <a:p>
            <a:pPr mar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dirty="0" smtClean="0"/>
              <a:t>подстраивается под потребности и возможности конкретного ребенка</a:t>
            </a:r>
          </a:p>
        </p:txBody>
      </p:sp>
      <p:pic>
        <p:nvPicPr>
          <p:cNvPr id="3074" name="Picture 2" descr="C:\Users\Lenovo\Desktop\неделя инклюзии\img2.jpg"/>
          <p:cNvPicPr>
            <a:picLocks noChangeAspect="1" noChangeArrowheads="1"/>
          </p:cNvPicPr>
          <p:nvPr/>
        </p:nvPicPr>
        <p:blipFill>
          <a:blip r:embed="rId2"/>
          <a:srcRect l="31857" t="51898" r="32205" b="19977"/>
          <a:stretch>
            <a:fillRect/>
          </a:stretch>
        </p:blipFill>
        <p:spPr bwMode="auto">
          <a:xfrm>
            <a:off x="2143108" y="3714752"/>
            <a:ext cx="4746658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18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154</TotalTime>
  <Words>526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Инклюзивное образование</vt:lpstr>
      <vt:lpstr>Слайд 2</vt:lpstr>
      <vt:lpstr>Понятие «инклюзивное образование»</vt:lpstr>
      <vt:lpstr>Законы об инклюзивном образовании</vt:lpstr>
      <vt:lpstr>Инклюзивное образование</vt:lpstr>
      <vt:lpstr>Слайд 6</vt:lpstr>
      <vt:lpstr>Инклюзивное образование</vt:lpstr>
      <vt:lpstr>Начало инклюзии - признание наличия различий между учениками, которые уважаются и являются основой образовательного процесса</vt:lpstr>
      <vt:lpstr>Основное изменение касается принципиально иного  подхода к образованию:</vt:lpstr>
      <vt:lpstr>Условия организации успешного обучения и воспитания       детей с ограниченными возможностями здоровья </vt:lpstr>
      <vt:lpstr>Условия организации успешного обучения и воспитания детей с ограниченными возможностями здоровья </vt:lpstr>
      <vt:lpstr>Культура речи по отношению к детям с ОВЗ</vt:lpstr>
      <vt:lpstr>Принципы  инклюзивного   образования (всемирная конференция по образованию лиц с особыми потребностями: доступ и качество саламанка, испания, 7-10 июня 1994 г.)</vt:lpstr>
      <vt:lpstr>Слайд 14</vt:lpstr>
      <vt:lpstr>Спасибо за внимание!!!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Инклюзивное образование</dc:title>
  <dc:creator>Администратор</dc:creator>
  <cp:lastModifiedBy>Lenovo</cp:lastModifiedBy>
  <cp:revision>14</cp:revision>
  <dcterms:created xsi:type="dcterms:W3CDTF">2006-08-16T00:00:00Z</dcterms:created>
  <dcterms:modified xsi:type="dcterms:W3CDTF">2021-04-04T23:03:08Z</dcterms:modified>
</cp:coreProperties>
</file>