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97" r:id="rId2"/>
    <p:sldId id="307" r:id="rId3"/>
    <p:sldId id="333" r:id="rId4"/>
    <p:sldId id="341" r:id="rId5"/>
    <p:sldId id="342" r:id="rId6"/>
    <p:sldId id="343" r:id="rId7"/>
    <p:sldId id="351" r:id="rId8"/>
    <p:sldId id="358" r:id="rId9"/>
    <p:sldId id="352" r:id="rId10"/>
    <p:sldId id="353" r:id="rId11"/>
    <p:sldId id="29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94624" autoAdjust="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8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E5522-99EC-40C9-A89B-36D6908E737D}" type="datetimeFigureOut">
              <a:rPr lang="ru-RU" smtClean="0"/>
              <a:pPr/>
              <a:t>ср 20.04.22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4703F2-201C-4C1D-B17B-F4CCFCC1DC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747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703F2-201C-4C1D-B17B-F4CCFCC1DC8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ср 20.04.22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ср 20.04.22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20.04.22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ср 20.04.22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4248448"/>
            <a:ext cx="1578064" cy="26095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48" y="0"/>
            <a:ext cx="914402" cy="79553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476672"/>
            <a:ext cx="7560840" cy="6120680"/>
          </a:xfrm>
        </p:spPr>
        <p:txBody>
          <a:bodyPr>
            <a:normAutofit/>
          </a:bodyPr>
          <a:lstStyle/>
          <a:p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6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«Функциональная грамотность»</a:t>
            </a:r>
            <a:r>
              <a:rPr lang="ru-RU" sz="60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44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0"/>
            <a:ext cx="7772400" cy="6381328"/>
          </a:xfrm>
        </p:spPr>
        <p:txBody>
          <a:bodyPr>
            <a:noAutofit/>
          </a:bodyPr>
          <a:lstStyle/>
          <a:p>
            <a:br>
              <a:rPr lang="ru-RU" sz="4800" dirty="0"/>
            </a:br>
            <a:endParaRPr lang="ru-RU" cap="al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C:\Users\lenovo-book\Desktop\img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7068277" cy="5301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/>
          </a:bodyPr>
          <a:lstStyle/>
          <a:p>
            <a:r>
              <a:rPr lang="ru-RU" sz="10000" dirty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Благодарим </a:t>
            </a:r>
            <a:br>
              <a:rPr lang="ru-RU" sz="10000" dirty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10000" dirty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за внимание!</a:t>
            </a:r>
            <a:br>
              <a:rPr lang="ru-RU" sz="10000" dirty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</a:br>
            <a:br>
              <a:rPr lang="ru-RU" sz="10000" dirty="0">
                <a:latin typeface="Monotype Corsiva" pitchFamily="66" charset="0"/>
                <a:cs typeface="Times New Roman" pitchFamily="18" charset="0"/>
              </a:rPr>
            </a:br>
            <a:endParaRPr lang="ru-RU" sz="10000" b="1" dirty="0"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82946" name="Picture 2" descr="http://www.playcast.ru/uploads/2016/08/22/1966270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3356993"/>
            <a:ext cx="7772400" cy="2118296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4500" b="1" u="sng" cap="all" dirty="0">
                <a:latin typeface="Times New Roman" pitchFamily="18" charset="0"/>
                <a:cs typeface="Times New Roman" pitchFamily="18" charset="0"/>
              </a:rPr>
              <a:t>Актуальность</a:t>
            </a:r>
            <a:br>
              <a:rPr lang="ru-RU" sz="4500" b="1" u="sng" cap="all" dirty="0">
                <a:latin typeface="Times New Roman" pitchFamily="18" charset="0"/>
                <a:cs typeface="Times New Roman" pitchFamily="18" charset="0"/>
              </a:rPr>
            </a:br>
            <a:br>
              <a:rPr lang="ru-RU" sz="4800" dirty="0"/>
            </a:br>
            <a:r>
              <a:rPr lang="ru-RU" sz="3500" dirty="0"/>
              <a:t>Одна из важнейших задач современной школы – формирование функционально грамотных людей</a:t>
            </a:r>
            <a:r>
              <a:rPr lang="ru-RU" sz="4800" dirty="0"/>
              <a:t>.</a:t>
            </a:r>
            <a:br>
              <a:rPr lang="ru-RU" sz="4500" b="1" u="sng" cap="all" dirty="0">
                <a:latin typeface="Times New Roman" pitchFamily="18" charset="0"/>
                <a:cs typeface="Times New Roman" pitchFamily="18" charset="0"/>
              </a:rPr>
            </a:br>
            <a:br>
              <a:rPr lang="ru-RU" sz="4500" b="1" u="sng" cap="all" dirty="0">
                <a:latin typeface="Times New Roman" pitchFamily="18" charset="0"/>
                <a:cs typeface="Times New Roman" pitchFamily="18" charset="0"/>
              </a:rPr>
            </a:br>
            <a:r>
              <a:rPr lang="ru-RU" sz="4500" b="1" cap="all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500" b="1" cap="all" dirty="0">
                <a:latin typeface="Times New Roman" pitchFamily="18" charset="0"/>
                <a:cs typeface="Times New Roman" pitchFamily="18" charset="0"/>
              </a:rPr>
            </a:br>
            <a:endParaRPr lang="ru-RU" sz="4500" cap="al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6051353"/>
          </a:xfrm>
        </p:spPr>
        <p:txBody>
          <a:bodyPr>
            <a:noAutofit/>
          </a:bodyPr>
          <a:lstStyle/>
          <a:p>
            <a:pPr>
              <a:defRPr/>
            </a:pPr>
            <a:br>
              <a:rPr lang="ru-RU" sz="2400" b="1" u="sng" cap="all" dirty="0">
                <a:latin typeface="Times New Roman" pitchFamily="18" charset="0"/>
                <a:cs typeface="Times New Roman" pitchFamily="18" charset="0"/>
              </a:rPr>
            </a:br>
            <a:br>
              <a:rPr lang="ru-RU" sz="2400" b="1" u="sng" cap="all" dirty="0">
                <a:latin typeface="Times New Roman" pitchFamily="18" charset="0"/>
                <a:cs typeface="Times New Roman" pitchFamily="18" charset="0"/>
              </a:rPr>
            </a:br>
            <a:r>
              <a:rPr lang="ru-RU" sz="4500" b="1" cap="all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500" b="1" cap="all" dirty="0">
                <a:latin typeface="Times New Roman" pitchFamily="18" charset="0"/>
                <a:cs typeface="Times New Roman" pitchFamily="18" charset="0"/>
              </a:rPr>
            </a:br>
            <a:endParaRPr lang="ru-RU" sz="4500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32656"/>
            <a:ext cx="8748464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500" b="1" u="sng" dirty="0"/>
              <a:t>Функциональная грамотность </a:t>
            </a:r>
            <a:r>
              <a:rPr lang="ru-RU" sz="3600" dirty="0"/>
              <a:t>–  это способность человека вступать в отношения с внешней средой, быстро  адаптироваться и функционировать в ней. Основы функциональной грамотности закладываются в начальной школе, где идет интенсивное обучение различным видам речевой деятельности – письму и чтению, говорению и слушанию.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011511"/>
            <a:ext cx="7772400" cy="3846489"/>
          </a:xfrm>
        </p:spPr>
        <p:txBody>
          <a:bodyPr>
            <a:noAutofit/>
          </a:bodyPr>
          <a:lstStyle/>
          <a:p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u="sng" dirty="0"/>
              <a:t>Функционально грамотная личность </a:t>
            </a:r>
            <a:r>
              <a:rPr lang="ru-RU" sz="4000" dirty="0"/>
              <a:t>– это человек, ориентирующийся в мире, человек самостоятельный, познающий и умеющий жить среди людей, обладающий определёнными качествами, ключевыми компетенциями.	</a:t>
            </a:r>
            <a:br>
              <a:rPr lang="ru-RU" sz="4000" dirty="0"/>
            </a:b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br>
              <a:rPr lang="ru-RU" sz="4500" b="1" u="sng" cap="all" dirty="0">
                <a:latin typeface="Times New Roman" pitchFamily="18" charset="0"/>
                <a:cs typeface="Times New Roman" pitchFamily="18" charset="0"/>
              </a:rPr>
            </a:br>
            <a:br>
              <a:rPr lang="ru-RU" sz="4500" b="1" u="sng" cap="all" dirty="0">
                <a:latin typeface="Times New Roman" pitchFamily="18" charset="0"/>
                <a:cs typeface="Times New Roman" pitchFamily="18" charset="0"/>
              </a:rPr>
            </a:br>
            <a:r>
              <a:rPr lang="ru-RU" sz="4500" b="1" cap="all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500" b="1" cap="all" dirty="0">
                <a:latin typeface="Times New Roman" pitchFamily="18" charset="0"/>
                <a:cs typeface="Times New Roman" pitchFamily="18" charset="0"/>
              </a:rPr>
            </a:br>
            <a:endParaRPr lang="ru-RU" sz="4500" cap="al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708920"/>
            <a:ext cx="7772400" cy="384648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br>
              <a:rPr lang="ru-RU" sz="4500" b="1" u="sng" cap="all" dirty="0">
                <a:latin typeface="Times New Roman" pitchFamily="18" charset="0"/>
                <a:cs typeface="Times New Roman" pitchFamily="18" charset="0"/>
              </a:rPr>
            </a:br>
            <a:br>
              <a:rPr lang="ru-RU" sz="4500" b="1" u="sng" cap="all" dirty="0">
                <a:latin typeface="Times New Roman" pitchFamily="18" charset="0"/>
                <a:cs typeface="Times New Roman" pitchFamily="18" charset="0"/>
              </a:rPr>
            </a:br>
            <a:r>
              <a:rPr lang="ru-RU" sz="4500" b="1" cap="all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500" b="1" cap="all" dirty="0">
                <a:latin typeface="Times New Roman" pitchFamily="18" charset="0"/>
                <a:cs typeface="Times New Roman" pitchFamily="18" charset="0"/>
              </a:rPr>
            </a:br>
            <a:endParaRPr lang="ru-RU" sz="4500" cap="al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lenovo-book\Desktop\Новая папка\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060848"/>
            <a:ext cx="7772400" cy="4320480"/>
          </a:xfrm>
        </p:spPr>
        <p:txBody>
          <a:bodyPr>
            <a:noAutofit/>
          </a:bodyPr>
          <a:lstStyle/>
          <a:p>
            <a:br>
              <a:rPr lang="ru-RU" sz="4000" dirty="0"/>
            </a:br>
            <a:br>
              <a:rPr lang="ru-RU" sz="4500" b="1" u="sng" cap="all" dirty="0">
                <a:latin typeface="Times New Roman" pitchFamily="18" charset="0"/>
                <a:cs typeface="Times New Roman" pitchFamily="18" charset="0"/>
              </a:rPr>
            </a:br>
            <a:br>
              <a:rPr lang="ru-RU" sz="4500" b="1" u="sng" cap="all" dirty="0">
                <a:latin typeface="Times New Roman" pitchFamily="18" charset="0"/>
                <a:cs typeface="Times New Roman" pitchFamily="18" charset="0"/>
              </a:rPr>
            </a:br>
            <a:r>
              <a:rPr lang="ru-RU" sz="4500" b="1" cap="all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500" b="1" cap="all" dirty="0">
                <a:latin typeface="Times New Roman" pitchFamily="18" charset="0"/>
                <a:cs typeface="Times New Roman" pitchFamily="18" charset="0"/>
              </a:rPr>
            </a:br>
            <a:endParaRPr lang="ru-RU" sz="4500" cap="al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lenovo-book\Desktop\Новая папка\38eb8b7cbab0f20e0d2c09dad5ce729b-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5790705"/>
          </a:xfrm>
        </p:spPr>
        <p:txBody>
          <a:bodyPr>
            <a:noAutofit/>
          </a:bodyPr>
          <a:lstStyle/>
          <a:p>
            <a:br>
              <a:rPr lang="ru-RU" sz="4000" dirty="0"/>
            </a:br>
            <a:br>
              <a:rPr lang="ru-RU" sz="4000" dirty="0"/>
            </a:br>
            <a:br>
              <a:rPr lang="ru-RU" sz="4800" dirty="0">
                <a:latin typeface="Times New Roman" pitchFamily="18" charset="0"/>
                <a:cs typeface="Times New Roman" pitchFamily="18" charset="0"/>
              </a:rPr>
            </a:br>
            <a:br>
              <a:rPr lang="ru-RU" sz="4500" b="1" u="sng" cap="all" dirty="0">
                <a:latin typeface="Times New Roman" pitchFamily="18" charset="0"/>
                <a:cs typeface="Times New Roman" pitchFamily="18" charset="0"/>
              </a:rPr>
            </a:br>
            <a:br>
              <a:rPr lang="ru-RU" sz="4500" b="1" u="sng" cap="all" dirty="0">
                <a:latin typeface="Times New Roman" pitchFamily="18" charset="0"/>
                <a:cs typeface="Times New Roman" pitchFamily="18" charset="0"/>
              </a:rPr>
            </a:br>
            <a:r>
              <a:rPr lang="ru-RU" sz="4500" b="1" cap="all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500" b="1" cap="all" dirty="0">
                <a:latin typeface="Times New Roman" pitchFamily="18" charset="0"/>
                <a:cs typeface="Times New Roman" pitchFamily="18" charset="0"/>
              </a:rPr>
            </a:br>
            <a:endParaRPr lang="ru-RU" sz="4500" cap="al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Users\lenovo-book\Desktop\Новая папка\9100e4af1b6b70ca38f54a5856f7f441-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074363" cy="53057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enovo-book\Desktop\Новая папка\img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7" y="620688"/>
            <a:ext cx="7056782" cy="52925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067295"/>
            <a:ext cx="7772400" cy="5790705"/>
          </a:xfrm>
        </p:spPr>
        <p:txBody>
          <a:bodyPr>
            <a:noAutofit/>
          </a:bodyPr>
          <a:lstStyle/>
          <a:p>
            <a:br>
              <a:rPr lang="ru-RU" sz="4000" dirty="0"/>
            </a:b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800" dirty="0"/>
            </a:br>
            <a:br>
              <a:rPr lang="ru-RU" sz="4500" b="1" u="sng" cap="all" dirty="0">
                <a:latin typeface="Times New Roman" pitchFamily="18" charset="0"/>
                <a:cs typeface="Times New Roman" pitchFamily="18" charset="0"/>
              </a:rPr>
            </a:br>
            <a:br>
              <a:rPr lang="ru-RU" sz="4500" b="1" u="sng" cap="all" dirty="0">
                <a:latin typeface="Times New Roman" pitchFamily="18" charset="0"/>
                <a:cs typeface="Times New Roman" pitchFamily="18" charset="0"/>
              </a:rPr>
            </a:br>
            <a:r>
              <a:rPr lang="ru-RU" sz="4500" b="1" cap="all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500" b="1" cap="all" dirty="0">
                <a:latin typeface="Times New Roman" pitchFamily="18" charset="0"/>
                <a:cs typeface="Times New Roman" pitchFamily="18" charset="0"/>
              </a:rPr>
            </a:br>
            <a:endParaRPr lang="ru-RU" sz="4500" cap="al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C:\Users\lenovo-book\Desktop\Новая папка\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76671"/>
            <a:ext cx="6912768" cy="55549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шаблон 18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18</Template>
  <TotalTime>1918</TotalTime>
  <Words>149</Words>
  <Application>Microsoft Office PowerPoint</Application>
  <PresentationFormat>Экран (4:3)</PresentationFormat>
  <Paragraphs>14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Monotype Corsiva</vt:lpstr>
      <vt:lpstr>Times New Roman</vt:lpstr>
      <vt:lpstr>шаблон 18</vt:lpstr>
      <vt:lpstr>      </vt:lpstr>
      <vt:lpstr>Актуальность  Одна из важнейших задач современной школы – формирование функционально грамотных людей.    </vt:lpstr>
      <vt:lpstr>    </vt:lpstr>
      <vt:lpstr> Функционально грамотная личность – это человек, ориентирующийся в мире, человек самостоятельный, познающий и умеющий жить среди людей, обладающий определёнными качествами, ключевыми компетенциями.       </vt:lpstr>
      <vt:lpstr>      </vt:lpstr>
      <vt:lpstr>     </vt:lpstr>
      <vt:lpstr>       </vt:lpstr>
      <vt:lpstr>Презентация PowerPoint</vt:lpstr>
      <vt:lpstr>        </vt:lpstr>
      <vt:lpstr> </vt:lpstr>
      <vt:lpstr>Благодарим  за внимание! 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«СШ №33»   «Портфолио школьника как средство реализации персонифицированного подхода в его воспитании»</dc:title>
  <dc:creator>NATALY</dc:creator>
  <cp:lastModifiedBy>Пользователь</cp:lastModifiedBy>
  <cp:revision>209</cp:revision>
  <dcterms:created xsi:type="dcterms:W3CDTF">2017-10-25T07:23:06Z</dcterms:created>
  <dcterms:modified xsi:type="dcterms:W3CDTF">2022-04-20T18:54:22Z</dcterms:modified>
</cp:coreProperties>
</file>